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A virtual machine is software that emulates or takes on the function of a physical computer or machine. Binary is a number system using only the digits 0 and 1. The place values are 8, 4, 2 and 1. 0101₂ is 5 because 0 + 4 + 0 + 1 = 5. Unsigned 1000₂ is 8. Pupils answer individually, then correct in pairs.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that unsigned binary has no convention for indicating a negative sign. Today, the leftmost bit has a special role, but its meaning depends on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 magnitude as the size of the number, ignoring its sign. The final three bits have place values 4, 2 and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each step aloud: choose the sign bit, convert the magnitude using 4, 2 and 1, then combine the bits.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four-bit two’s complement value, add the place values represented by 1s. The possible range is −8 to +7.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interpreting and representing use related but distinct processes. To represent a negative value: write the positive value, invert every bit, then add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 the misconception that the leftmost bit always means a negative sign. It is a sign bit only in sign and magnitude.
Answers
Hinge question (MWB): B. The sign: 0 is positive and 1 is negative.
Explain it: −3, because the first bit gives the negative sign and 011 represents magnitude 3.
Explain it: −8, 4, 2 and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separation between sign and magnitude. The magnitude is 6, not 14, because the first bit is the sign bit.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+3 = 0011₂; −3 = 1011₂. The magnitude remains 011₂; only the sign bit changes from 0 to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the addition carefully: 1001₂ + 0001₂ = 1010₂. Remind pupils that the result must remain four bits.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−4, sign and magnitude is 1100₂. Two’s complement: +4 = 0100₂, invert to 1011₂, add 1 to get 1100₂. The correct pair happens to use the same pattern in this case.
Answers
Explain it: 1011₂.
Explain it: 1101₂.
Explain it: The methods assign different meanings to the leftmost bit and use different rules to interpret the remaining bits.
Hinge question (MWB): D. Sign and magnitude 1100₂; two’s complement 1100₂.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1. 0010₂. 2. 1010₂. 3. 0111₂. 4. +2 = 0010₂, invert = 1101₂, add 1 = 1110₂. 5. 1111₂. 6. +7 = 0111₂, invert = 1000₂, add 1 = 1001₂. 7. Sign and magnitude: −6; two’s complement: −2. 8. Sign and magnitude ranges from −7 to +7 and has two zeroes; two’s complement ranges from −8 to +7 and has one zero. Stretch: in sign and magnitude, 1 is the negative sign and 000 is magnitude zero; in two’s complement, the leftmost bit has value −8 and the other bits are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1. 1101₂. 2. +5 = 0101₂; invert = 1010₂; add 1 = 1011₂. 3. Sign and magnitude: −3, because the sign is 1 and magnitude is 011₂. Two’s complement: −5, because −8 + 0 + 2 + 1 = −5.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Homework answers: −1: sign and magnitude 1001₂; two’s complement 1111₂. −2: sign and magnitude 1010₂; two’s complement 1110₂. −6: sign and magnitude 1110₂; two’s complement 1010₂. −7: sign and magnitude 1111₂; two’s complement 1001₂.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cold call to review the key misconception. Ask pupils to self-assess against the three objectives, then return explicitly to the big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9302" y="875995"/>
            <a:ext cx="10553090" cy="2852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spc="300" kern="0" dirty="0">
                <a:solidFill>
                  <a:srgbClr val="7FBFA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SUBJECT: 12B/CS · YEAR 12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819302" y="1371600"/>
            <a:ext cx="10553090" cy="1538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Representing Negative Numbers in Binary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9302" y="3044038"/>
            <a:ext cx="10553090" cy="761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C9C6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sign and magnitude and two’s complement represent negative values</a:t>
            </a:r>
            <a:endParaRPr lang="en-US" sz="2250" dirty="0"/>
          </a:p>
        </p:txBody>
      </p:sp>
      <p:sp>
        <p:nvSpPr>
          <p:cNvPr id="5" name="Shape 3"/>
          <p:cNvSpPr/>
          <p:nvPr/>
        </p:nvSpPr>
        <p:spPr>
          <a:xfrm>
            <a:off x="819302" y="5257800"/>
            <a:ext cx="7387438" cy="875995"/>
          </a:xfrm>
          <a:prstGeom prst="roundRect">
            <a:avLst>
              <a:gd name="adj" fmla="val 13048"/>
            </a:avLst>
          </a:prstGeom>
          <a:solidFill>
            <a:srgbClr val="232823"/>
          </a:solidFill>
          <a:ln/>
        </p:spPr>
      </p:sp>
      <p:sp>
        <p:nvSpPr>
          <p:cNvPr id="6" name="Text 4"/>
          <p:cNvSpPr/>
          <p:nvPr/>
        </p:nvSpPr>
        <p:spPr>
          <a:xfrm>
            <a:off x="1067105" y="5428793"/>
            <a:ext cx="6891833" cy="533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negative numbers using sign and magnitude and two’s complement, then compare how each method interprets the same four bits.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1341425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1341425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READY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236622" y="495605"/>
            <a:ext cx="923178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ready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5286146" cy="4600346"/>
          </a:xfrm>
          <a:prstGeom prst="roundRect">
            <a:avLst>
              <a:gd name="adj" fmla="val 2902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1093" y="1371600"/>
            <a:ext cx="4790542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WE BEGIN</a:t>
            </a:r>
            <a:endParaRPr lang="en-US" sz="1430" dirty="0"/>
          </a:p>
          <a:p>
            <a:pPr algn="l" marL="171450" indent="-171450">
              <a:buSzPct val="100000"/>
              <a:buChar char="•"/>
            </a:pPr>
            <a:r>
              <a:rPr lang="en-US" sz="13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your mini-whiteboard and pen ready.</a:t>
            </a:r>
            <a:endParaRPr lang="en-US" sz="1430" dirty="0"/>
          </a:p>
          <a:p>
            <a:pPr algn="l" marL="171450" indent="-171450">
              <a:buSzPct val="100000"/>
              <a:buChar char="•"/>
            </a:pPr>
            <a:r>
              <a:rPr lang="en-US" sz="13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ready to annotate four-bit representations.</a:t>
            </a:r>
            <a:endParaRPr lang="en-US" sz="1430" dirty="0"/>
          </a:p>
        </p:txBody>
      </p:sp>
      <p:sp>
        <p:nvSpPr>
          <p:cNvPr id="7" name="Shape 5"/>
          <p:cNvSpPr/>
          <p:nvPr/>
        </p:nvSpPr>
        <p:spPr>
          <a:xfrm>
            <a:off x="6181344" y="1162202"/>
            <a:ext cx="5286146" cy="4600346"/>
          </a:xfrm>
          <a:prstGeom prst="roundRect">
            <a:avLst>
              <a:gd name="adj" fmla="val 2902"/>
            </a:avLst>
          </a:prstGeom>
          <a:solidFill>
            <a:srgbClr val="EAF0EE"/>
          </a:solidFill>
          <a:ln/>
        </p:spPr>
      </p:sp>
      <p:sp>
        <p:nvSpPr>
          <p:cNvPr id="8" name="Text 6"/>
          <p:cNvSpPr/>
          <p:nvPr/>
        </p:nvSpPr>
        <p:spPr>
          <a:xfrm>
            <a:off x="6429146" y="1371600"/>
            <a:ext cx="4790542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READY TO THINK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could four bits show both positive and negative numbers?</a:t>
            </a:r>
            <a:endParaRPr lang="en-US" sz="1430" dirty="0"/>
          </a:p>
        </p:txBody>
      </p:sp>
      <p:sp>
        <p:nvSpPr>
          <p:cNvPr id="9" name="Shape 7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10" name="Text 8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1447495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1447495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342693" y="495605"/>
            <a:ext cx="91247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end of the lesson, you can…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10744200" cy="4600346"/>
          </a:xfrm>
          <a:prstGeom prst="roundRect">
            <a:avLst>
              <a:gd name="adj" fmla="val 2902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28700" y="141000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7" name="Text 5"/>
          <p:cNvSpPr/>
          <p:nvPr/>
        </p:nvSpPr>
        <p:spPr>
          <a:xfrm>
            <a:off x="1028700" y="141000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580998" y="1466698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sign and magnitude to represent negative numbers in binary.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28700" y="1943100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0" name="Text 8"/>
          <p:cNvSpPr/>
          <p:nvPr/>
        </p:nvSpPr>
        <p:spPr>
          <a:xfrm>
            <a:off x="1028700" y="1943100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580998" y="1999793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two’s complement to represent negative numbers in binary.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028700" y="247619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3" name="Text 11"/>
          <p:cNvSpPr/>
          <p:nvPr/>
        </p:nvSpPr>
        <p:spPr>
          <a:xfrm>
            <a:off x="1028700" y="247619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580998" y="2533802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and apply the differences between the two methods.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16" name="Text 14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1341425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1341425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READY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236622" y="495605"/>
            <a:ext cx="923178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Recall: binary foundations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10744200" cy="4600346"/>
          </a:xfrm>
          <a:prstGeom prst="roundRect">
            <a:avLst>
              <a:gd name="adj" fmla="val 2902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8700" y="1410005"/>
            <a:ext cx="10134295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B6A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on your mini-whiteboard. 3, 2, 1, show me.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1028700" y="173004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8" name="Text 6"/>
          <p:cNvSpPr/>
          <p:nvPr/>
        </p:nvSpPr>
        <p:spPr>
          <a:xfrm>
            <a:off x="1028700" y="173004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580998" y="1786738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a virtual machine.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028700" y="2263140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1" name="Text 9"/>
          <p:cNvSpPr/>
          <p:nvPr/>
        </p:nvSpPr>
        <p:spPr>
          <a:xfrm>
            <a:off x="1028700" y="2263140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580998" y="2319833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binary?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1028700" y="279623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4" name="Text 12"/>
          <p:cNvSpPr/>
          <p:nvPr/>
        </p:nvSpPr>
        <p:spPr>
          <a:xfrm>
            <a:off x="1028700" y="279623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1580998" y="2853842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the unsigned four-bit place values from left to right.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028700" y="333024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7" name="Text 15"/>
          <p:cNvSpPr/>
          <p:nvPr/>
        </p:nvSpPr>
        <p:spPr>
          <a:xfrm>
            <a:off x="1028700" y="333024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1580998" y="3386938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 0101₂ to denary.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1028700" y="3863340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20" name="Text 18"/>
          <p:cNvSpPr/>
          <p:nvPr/>
        </p:nvSpPr>
        <p:spPr>
          <a:xfrm>
            <a:off x="1028700" y="3863340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1580998" y="3920033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 1000₂ to denary when it is unsigned.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23" name="Text 21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1554480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1554480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PICTURE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449678" y="495605"/>
            <a:ext cx="901781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unsigned to negative values</a:t>
            </a:r>
            <a:endParaRPr lang="en-US" sz="28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4205" y="1162202"/>
          <a:ext cx="10744200" cy="914400"/>
        </p:xfrm>
        <a:graphic>
          <a:graphicData uri="http://schemas.openxmlformats.org/drawingml/2006/table">
            <a:tbl>
              <a:tblPr/>
              <a:tblGrid>
                <a:gridCol w="3581705"/>
                <a:gridCol w="3581705"/>
                <a:gridCol w="3581705"/>
              </a:tblGrid>
              <a:tr h="4343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came before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74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Today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74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follows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741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Unsigned binary: every bit contributes a non-negative place value.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Fixed four-bit patterns represent negative numbers using two different methods.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Compare the methods and apply them to new bit patterns.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7" name="Text 4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807415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807415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1702613" y="495605"/>
            <a:ext cx="97648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and magnitude</a:t>
            </a:r>
            <a:endParaRPr lang="en-US" sz="28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4205" y="1162202"/>
          <a:ext cx="10744200" cy="914400"/>
        </p:xfrm>
        <a:graphic>
          <a:graphicData uri="http://schemas.openxmlformats.org/drawingml/2006/table">
            <a:tbl>
              <a:tblPr/>
              <a:tblGrid>
                <a:gridCol w="5372100"/>
                <a:gridCol w="5372100"/>
              </a:tblGrid>
              <a:tr h="4343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Part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74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Meaning in four bits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741"/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Leftmost bit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Sign bit: 0 means positive; 1 means negative.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Final three bits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Magnitude: ordinary unsigned values 4, 2 and 1.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EC"/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Example pattern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1101₂ means negative magnitude 101₂, so −5.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724205" y="3070555"/>
            <a:ext cx="10744200" cy="2691994"/>
          </a:xfrm>
          <a:prstGeom prst="roundRect">
            <a:avLst>
              <a:gd name="adj" fmla="val 4959"/>
            </a:avLst>
          </a:prstGeom>
          <a:solidFill>
            <a:srgbClr val="F6E1DA"/>
          </a:solidFill>
          <a:ln/>
        </p:spPr>
      </p:sp>
      <p:sp>
        <p:nvSpPr>
          <p:cNvPr id="7" name="Text 4"/>
          <p:cNvSpPr/>
          <p:nvPr/>
        </p:nvSpPr>
        <p:spPr>
          <a:xfrm>
            <a:off x="971093" y="3279953"/>
            <a:ext cx="10248595" cy="2272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8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8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sign bit does not give part of the magnitude in sign and magnitude.</a:t>
            </a:r>
            <a:endParaRPr lang="en-US" sz="1430" dirty="0"/>
          </a:p>
        </p:txBody>
      </p:sp>
      <p:sp>
        <p:nvSpPr>
          <p:cNvPr id="8" name="Shape 5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9" name="Text 6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807415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807415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1702613" y="495605"/>
            <a:ext cx="97648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Representing +5 and −5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3467405" cy="4600346"/>
          </a:xfrm>
          <a:prstGeom prst="roundRect">
            <a:avLst>
              <a:gd name="adj" fmla="val 3850"/>
            </a:avLst>
          </a:prstGeom>
          <a:solidFill>
            <a:srgbClr val="DFF0D8"/>
          </a:solidFill>
          <a:ln/>
        </p:spPr>
      </p:sp>
      <p:sp>
        <p:nvSpPr>
          <p:cNvPr id="6" name="Text 4"/>
          <p:cNvSpPr/>
          <p:nvPr/>
        </p:nvSpPr>
        <p:spPr>
          <a:xfrm>
            <a:off x="971093" y="1371600"/>
            <a:ext cx="2971800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 IN SIGN AND MAGNITUDE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sign bit 0, then write magnitude 5 as 101₂. Therefore +5 = 0101₂.</a:t>
            </a:r>
            <a:endParaRPr lang="en-US" sz="1430" dirty="0"/>
          </a:p>
        </p:txBody>
      </p:sp>
      <p:sp>
        <p:nvSpPr>
          <p:cNvPr id="7" name="Shape 5"/>
          <p:cNvSpPr/>
          <p:nvPr/>
        </p:nvSpPr>
        <p:spPr>
          <a:xfrm>
            <a:off x="4362602" y="1162202"/>
            <a:ext cx="3467405" cy="4600346"/>
          </a:xfrm>
          <a:prstGeom prst="roundRect">
            <a:avLst>
              <a:gd name="adj" fmla="val 3850"/>
            </a:avLst>
          </a:prstGeom>
          <a:solidFill>
            <a:srgbClr val="DFF0D8"/>
          </a:solidFill>
          <a:ln/>
        </p:spPr>
      </p:sp>
      <p:sp>
        <p:nvSpPr>
          <p:cNvPr id="8" name="Text 6"/>
          <p:cNvSpPr/>
          <p:nvPr/>
        </p:nvSpPr>
        <p:spPr>
          <a:xfrm>
            <a:off x="4610405" y="1371600"/>
            <a:ext cx="2971800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−5 IN SIGN AND MAGNITUDE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sign bit 1, then write magnitude 5 as 101₂. Therefore −5 = 1101₂.</a:t>
            </a:r>
            <a:endParaRPr lang="en-US" sz="1430" dirty="0"/>
          </a:p>
        </p:txBody>
      </p:sp>
      <p:sp>
        <p:nvSpPr>
          <p:cNvPr id="9" name="Shape 7"/>
          <p:cNvSpPr/>
          <p:nvPr/>
        </p:nvSpPr>
        <p:spPr>
          <a:xfrm>
            <a:off x="8001000" y="1162202"/>
            <a:ext cx="3467405" cy="4600346"/>
          </a:xfrm>
          <a:prstGeom prst="roundRect">
            <a:avLst>
              <a:gd name="adj" fmla="val 3850"/>
            </a:avLst>
          </a:prstGeom>
          <a:solidFill>
            <a:srgbClr val="F6E1DA"/>
          </a:solidFill>
          <a:ln/>
        </p:spPr>
      </p:sp>
      <p:sp>
        <p:nvSpPr>
          <p:cNvPr id="10" name="Text 8"/>
          <p:cNvSpPr/>
          <p:nvPr/>
        </p:nvSpPr>
        <p:spPr>
          <a:xfrm>
            <a:off x="8248802" y="1371600"/>
            <a:ext cx="2971800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8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ZEROES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8A3B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 is 0000₂, but −0 is 1000₂.</a:t>
            </a:r>
            <a:endParaRPr lang="en-US" sz="1430" dirty="0"/>
          </a:p>
        </p:txBody>
      </p:sp>
      <p:sp>
        <p:nvSpPr>
          <p:cNvPr id="11" name="Shape 9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12" name="Text 10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1554480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1554480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PICTURE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449678" y="495605"/>
            <a:ext cx="901781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Two’s complement place values</a:t>
            </a:r>
            <a:endParaRPr lang="en-US" sz="28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4205" y="1162202"/>
          <a:ext cx="10744200" cy="914400"/>
        </p:xfrm>
        <a:graphic>
          <a:graphicData uri="http://schemas.openxmlformats.org/drawingml/2006/table">
            <a:tbl>
              <a:tblPr/>
              <a:tblGrid>
                <a:gridCol w="2148840"/>
                <a:gridCol w="2148840"/>
                <a:gridCol w="2148840"/>
                <a:gridCol w="2148840"/>
                <a:gridCol w="2148840"/>
              </a:tblGrid>
              <a:tr h="4343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Bit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74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1st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74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2nd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74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3rd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74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4th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741"/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Place value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−8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3B3D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55448" marR="155448" marT="118872" marB="118872" anchor="t">
                    <a:lnL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724205" y="2201875"/>
            <a:ext cx="10744200" cy="239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8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leftmost bit has a negative place value. It is not simply a sign bit.</a:t>
            </a:r>
            <a:endParaRPr lang="en-US" sz="1580" dirty="0"/>
          </a:p>
        </p:txBody>
      </p:sp>
      <p:sp>
        <p:nvSpPr>
          <p:cNvPr id="7" name="Shape 4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8" name="Text 5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807415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807415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1702613" y="495605"/>
            <a:ext cx="97648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Two’s complement: interpreting and representing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3467405" cy="4600346"/>
          </a:xfrm>
          <a:prstGeom prst="roundRect">
            <a:avLst>
              <a:gd name="adj" fmla="val 3850"/>
            </a:avLst>
          </a:prstGeom>
          <a:solidFill>
            <a:srgbClr val="DFF0D8"/>
          </a:solidFill>
          <a:ln/>
        </p:spPr>
      </p:sp>
      <p:sp>
        <p:nvSpPr>
          <p:cNvPr id="6" name="Text 4"/>
          <p:cNvSpPr/>
          <p:nvPr/>
        </p:nvSpPr>
        <p:spPr>
          <a:xfrm>
            <a:off x="971093" y="1371600"/>
            <a:ext cx="2971800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1101₂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−8 + 4 + 0 + 1 = −3, so 1101₂ represents −3.</a:t>
            </a:r>
            <a:endParaRPr lang="en-US" sz="1430" dirty="0"/>
          </a:p>
        </p:txBody>
      </p:sp>
      <p:sp>
        <p:nvSpPr>
          <p:cNvPr id="7" name="Shape 5"/>
          <p:cNvSpPr/>
          <p:nvPr/>
        </p:nvSpPr>
        <p:spPr>
          <a:xfrm>
            <a:off x="4362602" y="1162202"/>
            <a:ext cx="3467405" cy="4600346"/>
          </a:xfrm>
          <a:prstGeom prst="roundRect">
            <a:avLst>
              <a:gd name="adj" fmla="val 3850"/>
            </a:avLst>
          </a:prstGeom>
          <a:solidFill>
            <a:srgbClr val="DFF0D8"/>
          </a:solidFill>
          <a:ln/>
        </p:spPr>
      </p:sp>
      <p:sp>
        <p:nvSpPr>
          <p:cNvPr id="8" name="Text 6"/>
          <p:cNvSpPr/>
          <p:nvPr/>
        </p:nvSpPr>
        <p:spPr>
          <a:xfrm>
            <a:off x="4610405" y="1371600"/>
            <a:ext cx="2971800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−5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+5 as 0101₂. Invert every bit: 1010₂. Add 1: 1011₂. Therefore −5 = 1011₂.</a:t>
            </a:r>
            <a:endParaRPr lang="en-US" sz="1430" dirty="0"/>
          </a:p>
        </p:txBody>
      </p:sp>
      <p:sp>
        <p:nvSpPr>
          <p:cNvPr id="9" name="Shape 7"/>
          <p:cNvSpPr/>
          <p:nvPr/>
        </p:nvSpPr>
        <p:spPr>
          <a:xfrm>
            <a:off x="8001000" y="1162202"/>
            <a:ext cx="3467405" cy="4600346"/>
          </a:xfrm>
          <a:prstGeom prst="roundRect">
            <a:avLst>
              <a:gd name="adj" fmla="val 3850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48802" y="1371600"/>
            <a:ext cx="2971800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POSITIVE VALUES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a positive value as ordinary binary, padded with leading zeroes. +5 = 0101₂.</a:t>
            </a:r>
            <a:endParaRPr lang="en-US" sz="1430" dirty="0"/>
          </a:p>
        </p:txBody>
      </p:sp>
      <p:sp>
        <p:nvSpPr>
          <p:cNvPr id="11" name="Shape 9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12" name="Text 10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1874520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1874520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CHECK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769718" y="495605"/>
            <a:ext cx="869777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your understanding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5286146" cy="2740457"/>
          </a:xfrm>
          <a:prstGeom prst="roundRect">
            <a:avLst>
              <a:gd name="adj" fmla="val 4872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1093" y="1371600"/>
            <a:ext cx="4790542" cy="2320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HINGE QUESTION (MWB)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four-bit sign and magnitude, what does the first bit show?</a:t>
            </a:r>
            <a:endParaRPr lang="en-US" sz="1430" dirty="0"/>
          </a:p>
          <a:p>
            <a:pPr algn="l" marL="228600" indent="-228600">
              <a:spcAft>
                <a:spcPts val="450"/>
              </a:spcAft>
              <a:buSzPct val="100000"/>
              <a:buFont typeface="+mj-lt"/>
              <a:buAutoNum type="alphaUcPeriod" startAt="1"/>
            </a:pPr>
            <a:r>
              <a:rPr lang="en-US" sz="13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final bit of the magnitude.</a:t>
            </a:r>
            <a:endParaRPr lang="en-US" sz="1430" dirty="0"/>
          </a:p>
          <a:p>
            <a:pPr algn="l" marL="228600" indent="-228600">
              <a:spcAft>
                <a:spcPts val="450"/>
              </a:spcAft>
              <a:buSzPct val="100000"/>
              <a:buFont typeface="+mj-lt"/>
              <a:buAutoNum type="alphaUcPeriod" startAt="1"/>
            </a:pPr>
            <a:r>
              <a:rPr lang="en-US" sz="13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sign: 0 is positive and 1 is negative.</a:t>
            </a:r>
            <a:endParaRPr lang="en-US" sz="1430" dirty="0"/>
          </a:p>
          <a:p>
            <a:pPr algn="l" marL="228600" indent="-228600">
              <a:spcAft>
                <a:spcPts val="450"/>
              </a:spcAft>
              <a:buSzPct val="100000"/>
              <a:buFont typeface="+mj-lt"/>
              <a:buAutoNum type="alphaUcPeriod" startAt="1"/>
            </a:pPr>
            <a:r>
              <a:rPr lang="en-US" sz="13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value 8, which is always added to the number.</a:t>
            </a:r>
            <a:endParaRPr lang="en-US" sz="1430" dirty="0"/>
          </a:p>
          <a:p>
            <a:pPr algn="l" marL="228600" indent="-228600">
              <a:spcAft>
                <a:spcPts val="450"/>
              </a:spcAft>
              <a:buSzPct val="100000"/>
              <a:buFont typeface="+mj-lt"/>
              <a:buAutoNum type="alphaUcPeriod" startAt="1"/>
            </a:pPr>
            <a:r>
              <a:rPr lang="en-US" sz="13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negative place value −8.</a:t>
            </a:r>
            <a:endParaRPr lang="en-US" sz="1430" dirty="0"/>
          </a:p>
        </p:txBody>
      </p:sp>
      <p:sp>
        <p:nvSpPr>
          <p:cNvPr id="7" name="Shape 5"/>
          <p:cNvSpPr/>
          <p:nvPr/>
        </p:nvSpPr>
        <p:spPr>
          <a:xfrm>
            <a:off x="6181344" y="1162202"/>
            <a:ext cx="5286146" cy="2740457"/>
          </a:xfrm>
          <a:prstGeom prst="roundRect">
            <a:avLst>
              <a:gd name="adj" fmla="val 4872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29146" y="1371600"/>
            <a:ext cx="4790542" cy="2320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IT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1011₂ in four-bit sign and magnitude?</a:t>
            </a:r>
            <a:endParaRPr lang="en-US" sz="1430" dirty="0"/>
          </a:p>
        </p:txBody>
      </p:sp>
      <p:sp>
        <p:nvSpPr>
          <p:cNvPr id="9" name="Shape 7"/>
          <p:cNvSpPr/>
          <p:nvPr/>
        </p:nvSpPr>
        <p:spPr>
          <a:xfrm>
            <a:off x="724205" y="4073652"/>
            <a:ext cx="5286146" cy="1688897"/>
          </a:xfrm>
          <a:prstGeom prst="roundRect">
            <a:avLst>
              <a:gd name="adj" fmla="val 7905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1093" y="4283050"/>
            <a:ext cx="4790542" cy="1270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IT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the two’s complement place values in four bits?</a:t>
            </a:r>
            <a:endParaRPr lang="en-US" sz="1430" dirty="0"/>
          </a:p>
        </p:txBody>
      </p:sp>
      <p:sp>
        <p:nvSpPr>
          <p:cNvPr id="11" name="Shape 9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12" name="Text 10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807415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807415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1702613" y="495605"/>
            <a:ext cx="97648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Worked example: −6 in sign and magnitude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10744200" cy="3499409"/>
          </a:xfrm>
          <a:prstGeom prst="roundRect">
            <a:avLst>
              <a:gd name="adj" fmla="val 3815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28700" y="141000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7" name="Text 5"/>
          <p:cNvSpPr/>
          <p:nvPr/>
        </p:nvSpPr>
        <p:spPr>
          <a:xfrm>
            <a:off x="1028700" y="141000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580998" y="1466698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sign bit 1 because the number is negative.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28700" y="1943100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0" name="Text 8"/>
          <p:cNvSpPr/>
          <p:nvPr/>
        </p:nvSpPr>
        <p:spPr>
          <a:xfrm>
            <a:off x="1028700" y="1943100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580998" y="1999793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magnitude 6 using 4, 2 and 1: 110₂.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028700" y="247619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3" name="Text 11"/>
          <p:cNvSpPr/>
          <p:nvPr/>
        </p:nvSpPr>
        <p:spPr>
          <a:xfrm>
            <a:off x="1028700" y="247619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580998" y="2533802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 the sign bit and magnitude: 1110₂.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24205" y="4832604"/>
            <a:ext cx="10744200" cy="929945"/>
          </a:xfrm>
          <a:prstGeom prst="roundRect">
            <a:avLst>
              <a:gd name="adj" fmla="val 14356"/>
            </a:avLst>
          </a:prstGeom>
          <a:solidFill>
            <a:srgbClr val="DFF0D8"/>
          </a:solidFill>
          <a:ln/>
        </p:spPr>
      </p:sp>
      <p:sp>
        <p:nvSpPr>
          <p:cNvPr id="16" name="Text 14"/>
          <p:cNvSpPr/>
          <p:nvPr/>
        </p:nvSpPr>
        <p:spPr>
          <a:xfrm>
            <a:off x="971093" y="5042002"/>
            <a:ext cx="10248595" cy="510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−6 = 1110₂ in four-bit sign and magnitude.</a:t>
            </a:r>
            <a:endParaRPr lang="en-US" sz="1430" dirty="0"/>
          </a:p>
        </p:txBody>
      </p:sp>
      <p:sp>
        <p:nvSpPr>
          <p:cNvPr id="17" name="Shape 15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18" name="Text 16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914400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914400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DO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1809598" y="495605"/>
            <a:ext cx="965789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together: sign and magnitude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10744200" cy="4600346"/>
          </a:xfrm>
          <a:prstGeom prst="roundRect">
            <a:avLst>
              <a:gd name="adj" fmla="val 2902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8700" y="1410005"/>
            <a:ext cx="10134295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B6A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each representation on your mini-whiteboard.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1028700" y="173004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8" name="Text 6"/>
          <p:cNvSpPr/>
          <p:nvPr/>
        </p:nvSpPr>
        <p:spPr>
          <a:xfrm>
            <a:off x="1028700" y="173004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580998" y="1786738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+3 in four-bit sign and magnitude.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028700" y="2263140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1" name="Text 9"/>
          <p:cNvSpPr/>
          <p:nvPr/>
        </p:nvSpPr>
        <p:spPr>
          <a:xfrm>
            <a:off x="1028700" y="2263140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580998" y="2319833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−3 in four-bit sign and magnitude.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1028700" y="279623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4" name="Text 12"/>
          <p:cNvSpPr/>
          <p:nvPr/>
        </p:nvSpPr>
        <p:spPr>
          <a:xfrm>
            <a:off x="1028700" y="279623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1580998" y="2853842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what changes between the two answers.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17" name="Text 15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807415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807415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1702613" y="495605"/>
            <a:ext cx="976487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Worked example: −6 in two’s complement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10744200" cy="3499409"/>
          </a:xfrm>
          <a:prstGeom prst="roundRect">
            <a:avLst>
              <a:gd name="adj" fmla="val 3815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28700" y="141000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7" name="Text 5"/>
          <p:cNvSpPr/>
          <p:nvPr/>
        </p:nvSpPr>
        <p:spPr>
          <a:xfrm>
            <a:off x="1028700" y="141000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580998" y="1466698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+6: 0110₂.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28700" y="1943100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0" name="Text 8"/>
          <p:cNvSpPr/>
          <p:nvPr/>
        </p:nvSpPr>
        <p:spPr>
          <a:xfrm>
            <a:off x="1028700" y="1943100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580998" y="1999793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Invert every bit: 1001₂.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028700" y="247619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3" name="Text 11"/>
          <p:cNvSpPr/>
          <p:nvPr/>
        </p:nvSpPr>
        <p:spPr>
          <a:xfrm>
            <a:off x="1028700" y="247619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580998" y="2533802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1: 1001₂ + 0001₂ = 1010₂.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24205" y="4832604"/>
            <a:ext cx="10744200" cy="929945"/>
          </a:xfrm>
          <a:prstGeom prst="roundRect">
            <a:avLst>
              <a:gd name="adj" fmla="val 14356"/>
            </a:avLst>
          </a:prstGeom>
          <a:solidFill>
            <a:srgbClr val="DFF0D8"/>
          </a:solidFill>
          <a:ln/>
        </p:spPr>
      </p:sp>
      <p:sp>
        <p:nvSpPr>
          <p:cNvPr id="16" name="Text 14"/>
          <p:cNvSpPr/>
          <p:nvPr/>
        </p:nvSpPr>
        <p:spPr>
          <a:xfrm>
            <a:off x="971093" y="5042002"/>
            <a:ext cx="10248595" cy="510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−6 = 1010₂ in four-bit two’s complement.</a:t>
            </a:r>
            <a:endParaRPr lang="en-US" sz="1430" dirty="0"/>
          </a:p>
        </p:txBody>
      </p:sp>
      <p:sp>
        <p:nvSpPr>
          <p:cNvPr id="17" name="Shape 15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18" name="Text 16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1874520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1874520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CHECK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769718" y="495605"/>
            <a:ext cx="869777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pattern, different meaning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5286146" cy="1688897"/>
          </a:xfrm>
          <a:prstGeom prst="roundRect">
            <a:avLst>
              <a:gd name="adj" fmla="val 7905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1093" y="1371600"/>
            <a:ext cx="4790542" cy="1270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IT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−3 in four-bit sign and magnitude?</a:t>
            </a:r>
            <a:endParaRPr lang="en-US" sz="1430" dirty="0"/>
          </a:p>
        </p:txBody>
      </p:sp>
      <p:sp>
        <p:nvSpPr>
          <p:cNvPr id="7" name="Shape 5"/>
          <p:cNvSpPr/>
          <p:nvPr/>
        </p:nvSpPr>
        <p:spPr>
          <a:xfrm>
            <a:off x="6181344" y="1162202"/>
            <a:ext cx="5286146" cy="1688897"/>
          </a:xfrm>
          <a:prstGeom prst="roundRect">
            <a:avLst>
              <a:gd name="adj" fmla="val 7905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29146" y="1371600"/>
            <a:ext cx="4790542" cy="1270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IT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−3 in four-bit two’s complement?</a:t>
            </a:r>
            <a:endParaRPr lang="en-US" sz="1430" dirty="0"/>
          </a:p>
        </p:txBody>
      </p:sp>
      <p:sp>
        <p:nvSpPr>
          <p:cNvPr id="9" name="Shape 7"/>
          <p:cNvSpPr/>
          <p:nvPr/>
        </p:nvSpPr>
        <p:spPr>
          <a:xfrm>
            <a:off x="724205" y="3022092"/>
            <a:ext cx="5286146" cy="2740457"/>
          </a:xfrm>
          <a:prstGeom prst="roundRect">
            <a:avLst>
              <a:gd name="adj" fmla="val 4872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1093" y="3231490"/>
            <a:ext cx="4790542" cy="2320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IT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can the same pattern have different values under the two methods?</a:t>
            </a:r>
            <a:endParaRPr lang="en-US" sz="1430" dirty="0"/>
          </a:p>
        </p:txBody>
      </p:sp>
      <p:sp>
        <p:nvSpPr>
          <p:cNvPr id="11" name="Shape 9"/>
          <p:cNvSpPr/>
          <p:nvPr/>
        </p:nvSpPr>
        <p:spPr>
          <a:xfrm>
            <a:off x="6181344" y="3022092"/>
            <a:ext cx="5286146" cy="2740457"/>
          </a:xfrm>
          <a:prstGeom prst="roundRect">
            <a:avLst>
              <a:gd name="adj" fmla="val 4872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29146" y="3231490"/>
            <a:ext cx="4790542" cy="23207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HINGE QUESTION (MWB)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pair correctly represents −4 in four bits?</a:t>
            </a:r>
            <a:endParaRPr lang="en-US" sz="1430" dirty="0"/>
          </a:p>
          <a:p>
            <a:pPr algn="l" marL="228600" indent="-228600">
              <a:spcAft>
                <a:spcPts val="450"/>
              </a:spcAft>
              <a:buSzPct val="100000"/>
              <a:buFont typeface="+mj-lt"/>
              <a:buAutoNum type="alphaUcPeriod" startAt="1"/>
            </a:pPr>
            <a:r>
              <a:rPr lang="en-US" sz="13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and magnitude 1001₂; two’s complement 1100₂.</a:t>
            </a:r>
            <a:endParaRPr lang="en-US" sz="1430" dirty="0"/>
          </a:p>
          <a:p>
            <a:pPr algn="l" marL="228600" indent="-228600">
              <a:spcAft>
                <a:spcPts val="450"/>
              </a:spcAft>
              <a:buSzPct val="100000"/>
              <a:buFont typeface="+mj-lt"/>
              <a:buAutoNum type="alphaUcPeriod" startAt="1"/>
            </a:pPr>
            <a:r>
              <a:rPr lang="en-US" sz="13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and magnitude 1011₂; two’s complement 1100₂.</a:t>
            </a:r>
            <a:endParaRPr lang="en-US" sz="1430" dirty="0"/>
          </a:p>
          <a:p>
            <a:pPr algn="l" marL="228600" indent="-228600">
              <a:spcAft>
                <a:spcPts val="450"/>
              </a:spcAft>
              <a:buSzPct val="100000"/>
              <a:buFont typeface="+mj-lt"/>
              <a:buAutoNum type="alphaUcPeriod" startAt="1"/>
            </a:pPr>
            <a:r>
              <a:rPr lang="en-US" sz="13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and magnitude 1100₂; two’s complement 1011₂.</a:t>
            </a:r>
            <a:endParaRPr lang="en-US" sz="1430" dirty="0"/>
          </a:p>
          <a:p>
            <a:pPr algn="l" marL="228600" indent="-228600">
              <a:spcAft>
                <a:spcPts val="450"/>
              </a:spcAft>
              <a:buSzPct val="100000"/>
              <a:buFont typeface="+mj-lt"/>
              <a:buAutoNum type="alphaUcPeriod" startAt="1"/>
            </a:pPr>
            <a:r>
              <a:rPr lang="en-US" sz="13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and magnitude 1100₂; two’s complement 1100₂.</a:t>
            </a:r>
            <a:endParaRPr lang="en-US" sz="1430" dirty="0"/>
          </a:p>
        </p:txBody>
      </p:sp>
      <p:sp>
        <p:nvSpPr>
          <p:cNvPr id="13" name="Shape 11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14" name="Text 12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1341425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1341425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236622" y="495605"/>
            <a:ext cx="923178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Independent investigation: 14 minutes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10744200" cy="3709721"/>
          </a:xfrm>
          <a:prstGeom prst="roundRect">
            <a:avLst>
              <a:gd name="adj" fmla="val 3599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37260" y="1335024"/>
            <a:ext cx="10317175" cy="143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6B6A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each task individually. Show every inversion-and-add-one step for negative two’s complement conversions.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937260" y="1559052"/>
            <a:ext cx="267005" cy="267005"/>
          </a:xfrm>
          <a:prstGeom prst="roundRect">
            <a:avLst>
              <a:gd name="adj" fmla="val 25000"/>
            </a:avLst>
          </a:prstGeom>
          <a:solidFill>
            <a:srgbClr val="EAF0EE"/>
          </a:solidFill>
          <a:ln/>
        </p:spPr>
      </p:sp>
      <p:sp>
        <p:nvSpPr>
          <p:cNvPr id="8" name="Text 6"/>
          <p:cNvSpPr/>
          <p:nvPr/>
        </p:nvSpPr>
        <p:spPr>
          <a:xfrm>
            <a:off x="937260" y="1559052"/>
            <a:ext cx="2670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324051" y="1599286"/>
            <a:ext cx="9930384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+2 in four-bit sign and magnitude.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937260" y="1933042"/>
            <a:ext cx="267005" cy="267005"/>
          </a:xfrm>
          <a:prstGeom prst="roundRect">
            <a:avLst>
              <a:gd name="adj" fmla="val 25000"/>
            </a:avLst>
          </a:prstGeom>
          <a:solidFill>
            <a:srgbClr val="EAF0EE"/>
          </a:solidFill>
          <a:ln/>
        </p:spPr>
      </p:sp>
      <p:sp>
        <p:nvSpPr>
          <p:cNvPr id="11" name="Text 9"/>
          <p:cNvSpPr/>
          <p:nvPr/>
        </p:nvSpPr>
        <p:spPr>
          <a:xfrm>
            <a:off x="937260" y="1933042"/>
            <a:ext cx="2670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1324051" y="1972361"/>
            <a:ext cx="9930384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−2 in four-bit sign and magnitude.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937260" y="2306117"/>
            <a:ext cx="267005" cy="267005"/>
          </a:xfrm>
          <a:prstGeom prst="roundRect">
            <a:avLst>
              <a:gd name="adj" fmla="val 25000"/>
            </a:avLst>
          </a:prstGeom>
          <a:solidFill>
            <a:srgbClr val="EAF0EE"/>
          </a:solidFill>
          <a:ln/>
        </p:spPr>
      </p:sp>
      <p:sp>
        <p:nvSpPr>
          <p:cNvPr id="14" name="Text 12"/>
          <p:cNvSpPr/>
          <p:nvPr/>
        </p:nvSpPr>
        <p:spPr>
          <a:xfrm>
            <a:off x="937260" y="2306117"/>
            <a:ext cx="2670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324051" y="2346350"/>
            <a:ext cx="9930384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+7 in four-bit two’s complement.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37260" y="2679192"/>
            <a:ext cx="267005" cy="267005"/>
          </a:xfrm>
          <a:prstGeom prst="roundRect">
            <a:avLst>
              <a:gd name="adj" fmla="val 25000"/>
            </a:avLst>
          </a:prstGeom>
          <a:solidFill>
            <a:srgbClr val="EAF0EE"/>
          </a:solidFill>
          <a:ln/>
        </p:spPr>
      </p:sp>
      <p:sp>
        <p:nvSpPr>
          <p:cNvPr id="17" name="Text 15"/>
          <p:cNvSpPr/>
          <p:nvPr/>
        </p:nvSpPr>
        <p:spPr>
          <a:xfrm>
            <a:off x="937260" y="2679192"/>
            <a:ext cx="2670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1324051" y="2719426"/>
            <a:ext cx="9930384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−2 in four-bit two’s complement.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937260" y="3053182"/>
            <a:ext cx="267005" cy="267005"/>
          </a:xfrm>
          <a:prstGeom prst="roundRect">
            <a:avLst>
              <a:gd name="adj" fmla="val 25000"/>
            </a:avLst>
          </a:prstGeom>
          <a:solidFill>
            <a:srgbClr val="EAF0EE"/>
          </a:solidFill>
          <a:ln/>
        </p:spPr>
      </p:sp>
      <p:sp>
        <p:nvSpPr>
          <p:cNvPr id="20" name="Text 18"/>
          <p:cNvSpPr/>
          <p:nvPr/>
        </p:nvSpPr>
        <p:spPr>
          <a:xfrm>
            <a:off x="937260" y="3053182"/>
            <a:ext cx="2670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1324051" y="3092501"/>
            <a:ext cx="9930384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−7 in four-bit sign and magnitude.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937260" y="3426257"/>
            <a:ext cx="267005" cy="267005"/>
          </a:xfrm>
          <a:prstGeom prst="roundRect">
            <a:avLst>
              <a:gd name="adj" fmla="val 25000"/>
            </a:avLst>
          </a:prstGeom>
          <a:solidFill>
            <a:srgbClr val="EAF0EE"/>
          </a:solidFill>
          <a:ln/>
        </p:spPr>
      </p:sp>
      <p:sp>
        <p:nvSpPr>
          <p:cNvPr id="23" name="Text 21"/>
          <p:cNvSpPr/>
          <p:nvPr/>
        </p:nvSpPr>
        <p:spPr>
          <a:xfrm>
            <a:off x="937260" y="3426257"/>
            <a:ext cx="2670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1324051" y="3466490"/>
            <a:ext cx="9930384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−7 in four-bit two’s complement.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937260" y="3799332"/>
            <a:ext cx="267005" cy="267005"/>
          </a:xfrm>
          <a:prstGeom prst="roundRect">
            <a:avLst>
              <a:gd name="adj" fmla="val 25000"/>
            </a:avLst>
          </a:prstGeom>
          <a:solidFill>
            <a:srgbClr val="EAF0EE"/>
          </a:solidFill>
          <a:ln/>
        </p:spPr>
      </p:sp>
      <p:sp>
        <p:nvSpPr>
          <p:cNvPr id="26" name="Text 24"/>
          <p:cNvSpPr/>
          <p:nvPr/>
        </p:nvSpPr>
        <p:spPr>
          <a:xfrm>
            <a:off x="937260" y="3799332"/>
            <a:ext cx="2670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1324051" y="3839566"/>
            <a:ext cx="9930384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1110₂ as four-bit sign and magnitude and as two’s complement.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37260" y="4173322"/>
            <a:ext cx="267005" cy="267005"/>
          </a:xfrm>
          <a:prstGeom prst="roundRect">
            <a:avLst>
              <a:gd name="adj" fmla="val 25000"/>
            </a:avLst>
          </a:prstGeom>
          <a:solidFill>
            <a:srgbClr val="EAF0EE"/>
          </a:solidFill>
          <a:ln/>
        </p:spPr>
      </p:sp>
      <p:sp>
        <p:nvSpPr>
          <p:cNvPr id="29" name="Text 27"/>
          <p:cNvSpPr/>
          <p:nvPr/>
        </p:nvSpPr>
        <p:spPr>
          <a:xfrm>
            <a:off x="937260" y="4173322"/>
            <a:ext cx="267005" cy="2670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1324051" y="4212641"/>
            <a:ext cx="9930384" cy="2267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one difference between the ranges of the two methods.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724205" y="4991710"/>
            <a:ext cx="10744200" cy="651053"/>
          </a:xfrm>
          <a:prstGeom prst="roundRect">
            <a:avLst>
              <a:gd name="adj" fmla="val 20506"/>
            </a:avLst>
          </a:prstGeom>
          <a:solidFill>
            <a:srgbClr val="EAF0EE"/>
          </a:solidFill>
          <a:ln/>
        </p:spPr>
      </p:sp>
      <p:sp>
        <p:nvSpPr>
          <p:cNvPr id="32" name="Text 30"/>
          <p:cNvSpPr/>
          <p:nvPr/>
        </p:nvSpPr>
        <p:spPr>
          <a:xfrm>
            <a:off x="897026" y="5138014"/>
            <a:ext cx="10397642" cy="357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20"/>
              </a:spcAft>
              <a:buNone/>
            </a:pPr>
            <a:r>
              <a:rPr lang="en-US" sz="740" b="1" spc="100" kern="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STRETCH</a:t>
            </a:r>
            <a:endParaRPr lang="en-US" sz="1000" dirty="0"/>
          </a:p>
          <a:p>
            <a:pPr algn="l" indent="0" marL="0">
              <a:spcAft>
                <a:spcPts val="310"/>
              </a:spcAft>
              <a:buNone/>
            </a:pPr>
            <a:r>
              <a:rPr lang="en-US" sz="100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why 1000₂ means −0 in sign and magnitude but −8 in two’s complement. Use place-value calculations.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34" name="Text 32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1554480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1554480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TICKET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449678" y="495605"/>
            <a:ext cx="901781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ticket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10744200" cy="4600346"/>
          </a:xfrm>
          <a:prstGeom prst="roundRect">
            <a:avLst>
              <a:gd name="adj" fmla="val 2902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8700" y="1410005"/>
            <a:ext cx="10134295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B6A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silently. Show the key steps where requested.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1028700" y="173004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8" name="Text 6"/>
          <p:cNvSpPr/>
          <p:nvPr/>
        </p:nvSpPr>
        <p:spPr>
          <a:xfrm>
            <a:off x="1028700" y="173004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580998" y="1786738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−5 using four-bit sign and magnitude.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028700" y="2263140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1" name="Text 9"/>
          <p:cNvSpPr/>
          <p:nvPr/>
        </p:nvSpPr>
        <p:spPr>
          <a:xfrm>
            <a:off x="1028700" y="2263140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580998" y="2319833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−5 using four-bit two’s complement, showing the key steps.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1028700" y="279623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4" name="Text 12"/>
          <p:cNvSpPr/>
          <p:nvPr/>
        </p:nvSpPr>
        <p:spPr>
          <a:xfrm>
            <a:off x="1028700" y="279623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1580998" y="2853842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1011₂ in both sign and magnitude and two’s complement.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17" name="Text 15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1234440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1234440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2129638" y="495605"/>
            <a:ext cx="933785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Homework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10744200" cy="4600346"/>
          </a:xfrm>
          <a:prstGeom prst="roundRect">
            <a:avLst>
              <a:gd name="adj" fmla="val 2902"/>
            </a:avLst>
          </a:prstGeom>
          <a:solidFill>
            <a:srgbClr val="FFFFFF"/>
          </a:solidFill>
          <a:ln w="9525">
            <a:solidFill>
              <a:srgbClr val="D8D3C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8700" y="1410005"/>
            <a:ext cx="10134295" cy="205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B6A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for each value using both methods.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1028700" y="173004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8" name="Text 6"/>
          <p:cNvSpPr/>
          <p:nvPr/>
        </p:nvSpPr>
        <p:spPr>
          <a:xfrm>
            <a:off x="1028700" y="173004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580998" y="1786738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−1 using four-bit sign and magnitude and two’s complement.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028700" y="2263140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1" name="Text 9"/>
          <p:cNvSpPr/>
          <p:nvPr/>
        </p:nvSpPr>
        <p:spPr>
          <a:xfrm>
            <a:off x="1028700" y="2263140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580998" y="2319833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−2 using both methods.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1028700" y="279623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4" name="Text 12"/>
          <p:cNvSpPr/>
          <p:nvPr/>
        </p:nvSpPr>
        <p:spPr>
          <a:xfrm>
            <a:off x="1028700" y="279623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1580998" y="2853842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−6 using both methods.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028700" y="3330245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17" name="Text 15"/>
          <p:cNvSpPr/>
          <p:nvPr/>
        </p:nvSpPr>
        <p:spPr>
          <a:xfrm>
            <a:off x="1028700" y="3330245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1580998" y="3386938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Represent −7 using both methods.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1028700" y="3863340"/>
            <a:ext cx="381305" cy="381305"/>
          </a:xfrm>
          <a:prstGeom prst="roundRect">
            <a:avLst>
              <a:gd name="adj" fmla="val 17506"/>
            </a:avLst>
          </a:prstGeom>
          <a:solidFill>
            <a:srgbClr val="EAF0EE"/>
          </a:solidFill>
          <a:ln/>
        </p:spPr>
      </p:sp>
      <p:sp>
        <p:nvSpPr>
          <p:cNvPr id="20" name="Text 18"/>
          <p:cNvSpPr/>
          <p:nvPr/>
        </p:nvSpPr>
        <p:spPr>
          <a:xfrm>
            <a:off x="1028700" y="3863340"/>
            <a:ext cx="381305" cy="3813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A58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1580998" y="3920033"/>
            <a:ext cx="9581998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B3D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 the two’s complement steps and state one difference between the representations.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DFF0D8"/>
          </a:solidFill>
          <a:ln/>
        </p:spPr>
      </p:sp>
      <p:sp>
        <p:nvSpPr>
          <p:cNvPr id="23" name="Text 21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A2C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2D52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A1D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4205" y="562356"/>
            <a:ext cx="2301545" cy="323698"/>
          </a:xfrm>
          <a:prstGeom prst="roundRect">
            <a:avLst>
              <a:gd name="adj" fmla="val 50000"/>
            </a:avLst>
          </a:prstGeom>
          <a:solidFill>
            <a:srgbClr val="FDF0D8"/>
          </a:solidFill>
          <a:ln/>
        </p:spPr>
      </p:sp>
      <p:sp>
        <p:nvSpPr>
          <p:cNvPr id="3" name="Text 1"/>
          <p:cNvSpPr/>
          <p:nvPr/>
        </p:nvSpPr>
        <p:spPr>
          <a:xfrm>
            <a:off x="724205" y="562356"/>
            <a:ext cx="2301545" cy="323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50" kern="0" dirty="0">
                <a:solidFill>
                  <a:srgbClr val="8A5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OF LEARNING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3196742" y="495605"/>
            <a:ext cx="827166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the big question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724205" y="1162202"/>
            <a:ext cx="3467405" cy="4600346"/>
          </a:xfrm>
          <a:prstGeom prst="roundRect">
            <a:avLst>
              <a:gd name="adj" fmla="val 3850"/>
            </a:avLst>
          </a:prstGeom>
          <a:solidFill>
            <a:srgbClr val="232823"/>
          </a:solidFill>
          <a:ln w="9525">
            <a:solidFill>
              <a:srgbClr val="2F352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1093" y="1371600"/>
            <a:ext cx="2971800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7FBF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SELF-ASSESSMENT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C9C6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 represent negative numbers using sign and magnitude and two’s complement.</a:t>
            </a:r>
            <a:endParaRPr lang="en-US" sz="1430" dirty="0"/>
          </a:p>
        </p:txBody>
      </p:sp>
      <p:sp>
        <p:nvSpPr>
          <p:cNvPr id="7" name="Shape 5"/>
          <p:cNvSpPr/>
          <p:nvPr/>
        </p:nvSpPr>
        <p:spPr>
          <a:xfrm>
            <a:off x="4362602" y="1162202"/>
            <a:ext cx="3467405" cy="4600346"/>
          </a:xfrm>
          <a:prstGeom prst="roundRect">
            <a:avLst>
              <a:gd name="adj" fmla="val 3850"/>
            </a:avLst>
          </a:prstGeom>
          <a:solidFill>
            <a:srgbClr val="232823"/>
          </a:solidFill>
          <a:ln w="9525">
            <a:solidFill>
              <a:srgbClr val="2F352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10405" y="1371600"/>
            <a:ext cx="2971800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7FBF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COLD CALL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C9C6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why the leftmost bit is a sign bit in one method but a negative place value in the other.</a:t>
            </a:r>
            <a:endParaRPr lang="en-US" sz="1430" dirty="0"/>
          </a:p>
        </p:txBody>
      </p:sp>
      <p:sp>
        <p:nvSpPr>
          <p:cNvPr id="9" name="Shape 7"/>
          <p:cNvSpPr/>
          <p:nvPr/>
        </p:nvSpPr>
        <p:spPr>
          <a:xfrm>
            <a:off x="8001000" y="1162202"/>
            <a:ext cx="3467405" cy="4600346"/>
          </a:xfrm>
          <a:prstGeom prst="roundRect">
            <a:avLst>
              <a:gd name="adj" fmla="val 3850"/>
            </a:avLst>
          </a:prstGeom>
          <a:solidFill>
            <a:srgbClr val="232823"/>
          </a:solidFill>
          <a:ln w="9525">
            <a:solidFill>
              <a:srgbClr val="2F352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48802" y="1371600"/>
            <a:ext cx="2971800" cy="41815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b="1" spc="100" kern="0" dirty="0">
                <a:solidFill>
                  <a:srgbClr val="7FBF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</a:t>
            </a:r>
            <a:endParaRPr lang="en-US" sz="1430" dirty="0"/>
          </a:p>
          <a:p>
            <a:pPr algn="l" indent="0" marL="0">
              <a:spcAft>
                <a:spcPts val="450"/>
              </a:spcAft>
              <a:buNone/>
            </a:pPr>
            <a:r>
              <a:rPr lang="en-US" sz="1430" dirty="0">
                <a:solidFill>
                  <a:srgbClr val="C9C6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four bits can represent different values because each method assigns different meanings to the leftmost bit and the remaining pattern.</a:t>
            </a:r>
            <a:endParaRPr lang="en-US" sz="1430" dirty="0"/>
          </a:p>
        </p:txBody>
      </p:sp>
      <p:sp>
        <p:nvSpPr>
          <p:cNvPr id="11" name="Shape 9"/>
          <p:cNvSpPr/>
          <p:nvPr/>
        </p:nvSpPr>
        <p:spPr>
          <a:xfrm>
            <a:off x="724205" y="5933542"/>
            <a:ext cx="10744200" cy="543154"/>
          </a:xfrm>
          <a:prstGeom prst="roundRect">
            <a:avLst>
              <a:gd name="adj" fmla="val 21044"/>
            </a:avLst>
          </a:prstGeom>
          <a:solidFill>
            <a:srgbClr val="2B312B"/>
          </a:solidFill>
          <a:ln/>
        </p:spPr>
      </p:sp>
      <p:sp>
        <p:nvSpPr>
          <p:cNvPr id="12" name="Text 10"/>
          <p:cNvSpPr/>
          <p:nvPr/>
        </p:nvSpPr>
        <p:spPr>
          <a:xfrm>
            <a:off x="933602" y="6010351"/>
            <a:ext cx="10324490" cy="390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3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Question:  </a:t>
            </a:r>
            <a:pPr algn="l" indent="0" marL="0">
              <a:buNone/>
            </a:pPr>
            <a:r>
              <a:rPr lang="en-US" sz="1350" dirty="0">
                <a:solidFill>
                  <a:srgbClr val="E6B8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can the same four binary bits represent different negative numbers?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Representing Negative Numbers in Binary</dc:title>
  <dc:subject>PptxGenJS Presentation</dc:subject>
  <dc:creator>PptxGenJS</dc:creator>
  <cp:lastModifiedBy>PptxGenJS</cp:lastModifiedBy>
  <cp:revision>1</cp:revision>
  <dcterms:created xsi:type="dcterms:W3CDTF">2026-10-26T09:39:51Z</dcterms:created>
  <dcterms:modified xsi:type="dcterms:W3CDTF">2026-10-26T09:39:51Z</dcterms:modified>
</cp:coreProperties>
</file>